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>
      <p:cViewPr varScale="1">
        <p:scale>
          <a:sx n="99" d="100"/>
          <a:sy n="99" d="100"/>
        </p:scale>
        <p:origin x="78" y="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8369CC-526E-4E2A-BF56-C5ECF2ED7C2B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6E314234-8D3A-4F49-BE21-D31F71CBD64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АПЕЛЛЯЦИЯ</a:t>
          </a:r>
        </a:p>
      </dgm:t>
    </dgm:pt>
    <dgm:pt modelId="{71540B85-AAE3-4D15-82D7-C193C585AFA6}" type="parTrans" cxnId="{05670566-0B14-4831-B947-9CC63EF46098}">
      <dgm:prSet/>
      <dgm:spPr/>
    </dgm:pt>
    <dgm:pt modelId="{A83267ED-DFB0-419C-88E8-9FB6D9BB3520}" type="sibTrans" cxnId="{05670566-0B14-4831-B947-9CC63EF46098}">
      <dgm:prSet/>
      <dgm:spPr/>
    </dgm:pt>
    <dgm:pt modelId="{4BEC0197-FE78-4BCC-B00D-686BEEB82D8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По процедуре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проведения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экзаменов</a:t>
          </a:r>
        </a:p>
      </dgm:t>
    </dgm:pt>
    <dgm:pt modelId="{9B885D9E-015F-4658-A118-FCA4CD45207A}" type="parTrans" cxnId="{0CF5D305-6B6D-4C63-941D-16C857E8447D}">
      <dgm:prSet/>
      <dgm:spPr/>
    </dgm:pt>
    <dgm:pt modelId="{014464C5-8050-4658-AF64-295B56F771F7}" type="sibTrans" cxnId="{0CF5D305-6B6D-4C63-941D-16C857E8447D}">
      <dgm:prSet/>
      <dgm:spPr/>
    </dgm:pt>
    <dgm:pt modelId="{FAE382A3-A17F-48D2-9400-F2EBA17197E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О несогласии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с полученными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0" u="none" strike="noStrike" cap="none" normalizeH="0" baseline="0" smtClean="0">
              <a:ln>
                <a:noFill/>
              </a:ln>
              <a:solidFill>
                <a:schemeClr val="hlink"/>
              </a:solidFill>
              <a:effectLst/>
              <a:latin typeface="Tahoma" panose="020B0604030504040204" pitchFamily="34" charset="0"/>
              <a:cs typeface="Arial" panose="020B0604020202020204" pitchFamily="34" charset="0"/>
            </a:rPr>
            <a:t> результатами</a:t>
          </a:r>
        </a:p>
      </dgm:t>
    </dgm:pt>
    <dgm:pt modelId="{0EB34745-CAD8-4E50-899A-98660884A149}" type="parTrans" cxnId="{37DA0F05-7C0B-4417-93F1-5C01F6CE1D8D}">
      <dgm:prSet/>
      <dgm:spPr/>
    </dgm:pt>
    <dgm:pt modelId="{7E41F9CC-9BDC-4888-B49D-153EA2331B1F}" type="sibTrans" cxnId="{37DA0F05-7C0B-4417-93F1-5C01F6CE1D8D}">
      <dgm:prSet/>
      <dgm:spPr/>
    </dgm:pt>
    <dgm:pt modelId="{DCCCAF0A-D10C-4B66-B5F4-99E8EFFEB81C}" type="pres">
      <dgm:prSet presAssocID="{D98369CC-526E-4E2A-BF56-C5ECF2ED7C2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CD7DBAA-1C0A-4715-B304-880A8C79D3C9}" type="pres">
      <dgm:prSet presAssocID="{6E314234-8D3A-4F49-BE21-D31F71CBD640}" presName="hierRoot1" presStyleCnt="0">
        <dgm:presLayoutVars>
          <dgm:hierBranch/>
        </dgm:presLayoutVars>
      </dgm:prSet>
      <dgm:spPr/>
    </dgm:pt>
    <dgm:pt modelId="{6E001F87-9783-4AAE-910E-47609F5140F6}" type="pres">
      <dgm:prSet presAssocID="{6E314234-8D3A-4F49-BE21-D31F71CBD640}" presName="rootComposite1" presStyleCnt="0"/>
      <dgm:spPr/>
    </dgm:pt>
    <dgm:pt modelId="{799E843E-14A1-4369-AB7D-57C075151D61}" type="pres">
      <dgm:prSet presAssocID="{6E314234-8D3A-4F49-BE21-D31F71CBD64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5CEA3FB-0C35-4382-A616-73AB281257E4}" type="pres">
      <dgm:prSet presAssocID="{6E314234-8D3A-4F49-BE21-D31F71CBD64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713D49CF-5342-4FDE-920F-BAA00E987997}" type="pres">
      <dgm:prSet presAssocID="{6E314234-8D3A-4F49-BE21-D31F71CBD640}" presName="hierChild2" presStyleCnt="0"/>
      <dgm:spPr/>
    </dgm:pt>
    <dgm:pt modelId="{DCD6F292-DF25-4948-8AC2-97FAB7686E0F}" type="pres">
      <dgm:prSet presAssocID="{9B885D9E-015F-4658-A118-FCA4CD45207A}" presName="Name35" presStyleLbl="parChTrans1D2" presStyleIdx="0" presStyleCnt="2"/>
      <dgm:spPr/>
    </dgm:pt>
    <dgm:pt modelId="{D508F940-3FB0-4FAA-9AA9-8DC2D7980061}" type="pres">
      <dgm:prSet presAssocID="{4BEC0197-FE78-4BCC-B00D-686BEEB82D8D}" presName="hierRoot2" presStyleCnt="0">
        <dgm:presLayoutVars>
          <dgm:hierBranch/>
        </dgm:presLayoutVars>
      </dgm:prSet>
      <dgm:spPr/>
    </dgm:pt>
    <dgm:pt modelId="{011C79CC-504F-462B-9848-09B7C980B21A}" type="pres">
      <dgm:prSet presAssocID="{4BEC0197-FE78-4BCC-B00D-686BEEB82D8D}" presName="rootComposite" presStyleCnt="0"/>
      <dgm:spPr/>
    </dgm:pt>
    <dgm:pt modelId="{E49342BA-9962-463F-B6D0-4C1EAA0D7A2C}" type="pres">
      <dgm:prSet presAssocID="{4BEC0197-FE78-4BCC-B00D-686BEEB82D8D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8CBB56-173E-4D3B-9109-4DBE8B5EB7CE}" type="pres">
      <dgm:prSet presAssocID="{4BEC0197-FE78-4BCC-B00D-686BEEB82D8D}" presName="rootConnector" presStyleLbl="node2" presStyleIdx="0" presStyleCnt="2"/>
      <dgm:spPr/>
      <dgm:t>
        <a:bodyPr/>
        <a:lstStyle/>
        <a:p>
          <a:endParaRPr lang="ru-RU"/>
        </a:p>
      </dgm:t>
    </dgm:pt>
    <dgm:pt modelId="{C0673655-61A8-4C20-8F40-9DD22197AF46}" type="pres">
      <dgm:prSet presAssocID="{4BEC0197-FE78-4BCC-B00D-686BEEB82D8D}" presName="hierChild4" presStyleCnt="0"/>
      <dgm:spPr/>
    </dgm:pt>
    <dgm:pt modelId="{714FDC16-98B0-4B5E-8775-9DAAC83459A0}" type="pres">
      <dgm:prSet presAssocID="{4BEC0197-FE78-4BCC-B00D-686BEEB82D8D}" presName="hierChild5" presStyleCnt="0"/>
      <dgm:spPr/>
    </dgm:pt>
    <dgm:pt modelId="{221EE944-B91B-4A49-986D-4E9EE330B122}" type="pres">
      <dgm:prSet presAssocID="{0EB34745-CAD8-4E50-899A-98660884A149}" presName="Name35" presStyleLbl="parChTrans1D2" presStyleIdx="1" presStyleCnt="2"/>
      <dgm:spPr/>
    </dgm:pt>
    <dgm:pt modelId="{DDAD2390-6C97-48FD-8135-589112D15ADA}" type="pres">
      <dgm:prSet presAssocID="{FAE382A3-A17F-48D2-9400-F2EBA17197ED}" presName="hierRoot2" presStyleCnt="0">
        <dgm:presLayoutVars>
          <dgm:hierBranch/>
        </dgm:presLayoutVars>
      </dgm:prSet>
      <dgm:spPr/>
    </dgm:pt>
    <dgm:pt modelId="{1EB89AE5-0A4A-4775-B385-88EE8EADE42E}" type="pres">
      <dgm:prSet presAssocID="{FAE382A3-A17F-48D2-9400-F2EBA17197ED}" presName="rootComposite" presStyleCnt="0"/>
      <dgm:spPr/>
    </dgm:pt>
    <dgm:pt modelId="{FAD65EC6-06AD-4505-A869-E5F6DC8E35FA}" type="pres">
      <dgm:prSet presAssocID="{FAE382A3-A17F-48D2-9400-F2EBA17197ED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5591A58-B63F-49E4-ABD0-4F714EB43182}" type="pres">
      <dgm:prSet presAssocID="{FAE382A3-A17F-48D2-9400-F2EBA17197ED}" presName="rootConnector" presStyleLbl="node2" presStyleIdx="1" presStyleCnt="2"/>
      <dgm:spPr/>
      <dgm:t>
        <a:bodyPr/>
        <a:lstStyle/>
        <a:p>
          <a:endParaRPr lang="ru-RU"/>
        </a:p>
      </dgm:t>
    </dgm:pt>
    <dgm:pt modelId="{1B5776C8-97E9-41F2-8ECA-3A6DF5ABBEA9}" type="pres">
      <dgm:prSet presAssocID="{FAE382A3-A17F-48D2-9400-F2EBA17197ED}" presName="hierChild4" presStyleCnt="0"/>
      <dgm:spPr/>
    </dgm:pt>
    <dgm:pt modelId="{A7EBFC06-07A7-43F8-9C71-0A91F0E45BD8}" type="pres">
      <dgm:prSet presAssocID="{FAE382A3-A17F-48D2-9400-F2EBA17197ED}" presName="hierChild5" presStyleCnt="0"/>
      <dgm:spPr/>
    </dgm:pt>
    <dgm:pt modelId="{E8779A98-261E-4C7B-AEFC-66AB9362C0A8}" type="pres">
      <dgm:prSet presAssocID="{6E314234-8D3A-4F49-BE21-D31F71CBD640}" presName="hierChild3" presStyleCnt="0"/>
      <dgm:spPr/>
    </dgm:pt>
  </dgm:ptLst>
  <dgm:cxnLst>
    <dgm:cxn modelId="{44FDAFE3-8285-4211-AF0D-13DCA1D8B405}" type="presOf" srcId="{D98369CC-526E-4E2A-BF56-C5ECF2ED7C2B}" destId="{DCCCAF0A-D10C-4B66-B5F4-99E8EFFEB81C}" srcOrd="0" destOrd="0" presId="urn:microsoft.com/office/officeart/2005/8/layout/orgChart1"/>
    <dgm:cxn modelId="{3812BAEB-7389-4135-839D-B93EA524C676}" type="presOf" srcId="{FAE382A3-A17F-48D2-9400-F2EBA17197ED}" destId="{FAD65EC6-06AD-4505-A869-E5F6DC8E35FA}" srcOrd="0" destOrd="0" presId="urn:microsoft.com/office/officeart/2005/8/layout/orgChart1"/>
    <dgm:cxn modelId="{7D72001F-2B5F-41B9-ADC6-2CFD914CD575}" type="presOf" srcId="{4BEC0197-FE78-4BCC-B00D-686BEEB82D8D}" destId="{E49342BA-9962-463F-B6D0-4C1EAA0D7A2C}" srcOrd="0" destOrd="0" presId="urn:microsoft.com/office/officeart/2005/8/layout/orgChart1"/>
    <dgm:cxn modelId="{D6BFDEC9-7A82-4E9D-9A49-806EBF3C3231}" type="presOf" srcId="{0EB34745-CAD8-4E50-899A-98660884A149}" destId="{221EE944-B91B-4A49-986D-4E9EE330B122}" srcOrd="0" destOrd="0" presId="urn:microsoft.com/office/officeart/2005/8/layout/orgChart1"/>
    <dgm:cxn modelId="{7BA05339-E685-45B4-819B-52B1EA6E580F}" type="presOf" srcId="{6E314234-8D3A-4F49-BE21-D31F71CBD640}" destId="{799E843E-14A1-4369-AB7D-57C075151D61}" srcOrd="0" destOrd="0" presId="urn:microsoft.com/office/officeart/2005/8/layout/orgChart1"/>
    <dgm:cxn modelId="{37DA0F05-7C0B-4417-93F1-5C01F6CE1D8D}" srcId="{6E314234-8D3A-4F49-BE21-D31F71CBD640}" destId="{FAE382A3-A17F-48D2-9400-F2EBA17197ED}" srcOrd="1" destOrd="0" parTransId="{0EB34745-CAD8-4E50-899A-98660884A149}" sibTransId="{7E41F9CC-9BDC-4888-B49D-153EA2331B1F}"/>
    <dgm:cxn modelId="{CC9DF131-F65F-465E-971E-B9425BA605BC}" type="presOf" srcId="{6E314234-8D3A-4F49-BE21-D31F71CBD640}" destId="{15CEA3FB-0C35-4382-A616-73AB281257E4}" srcOrd="1" destOrd="0" presId="urn:microsoft.com/office/officeart/2005/8/layout/orgChart1"/>
    <dgm:cxn modelId="{19BFC5F5-A7BA-4090-88DB-6517C5EC0BB5}" type="presOf" srcId="{9B885D9E-015F-4658-A118-FCA4CD45207A}" destId="{DCD6F292-DF25-4948-8AC2-97FAB7686E0F}" srcOrd="0" destOrd="0" presId="urn:microsoft.com/office/officeart/2005/8/layout/orgChart1"/>
    <dgm:cxn modelId="{ADB509C1-B940-4B67-8824-07B93AF69102}" type="presOf" srcId="{FAE382A3-A17F-48D2-9400-F2EBA17197ED}" destId="{45591A58-B63F-49E4-ABD0-4F714EB43182}" srcOrd="1" destOrd="0" presId="urn:microsoft.com/office/officeart/2005/8/layout/orgChart1"/>
    <dgm:cxn modelId="{05670566-0B14-4831-B947-9CC63EF46098}" srcId="{D98369CC-526E-4E2A-BF56-C5ECF2ED7C2B}" destId="{6E314234-8D3A-4F49-BE21-D31F71CBD640}" srcOrd="0" destOrd="0" parTransId="{71540B85-AAE3-4D15-82D7-C193C585AFA6}" sibTransId="{A83267ED-DFB0-419C-88E8-9FB6D9BB3520}"/>
    <dgm:cxn modelId="{308B87B1-02D1-4231-BB47-9D347E4AA1E7}" type="presOf" srcId="{4BEC0197-FE78-4BCC-B00D-686BEEB82D8D}" destId="{248CBB56-173E-4D3B-9109-4DBE8B5EB7CE}" srcOrd="1" destOrd="0" presId="urn:microsoft.com/office/officeart/2005/8/layout/orgChart1"/>
    <dgm:cxn modelId="{0CF5D305-6B6D-4C63-941D-16C857E8447D}" srcId="{6E314234-8D3A-4F49-BE21-D31F71CBD640}" destId="{4BEC0197-FE78-4BCC-B00D-686BEEB82D8D}" srcOrd="0" destOrd="0" parTransId="{9B885D9E-015F-4658-A118-FCA4CD45207A}" sibTransId="{014464C5-8050-4658-AF64-295B56F771F7}"/>
    <dgm:cxn modelId="{3B00B092-4C54-4933-9124-B2FDD0E24731}" type="presParOf" srcId="{DCCCAF0A-D10C-4B66-B5F4-99E8EFFEB81C}" destId="{ECD7DBAA-1C0A-4715-B304-880A8C79D3C9}" srcOrd="0" destOrd="0" presId="urn:microsoft.com/office/officeart/2005/8/layout/orgChart1"/>
    <dgm:cxn modelId="{6D8BAE64-C59E-4C9C-8F76-2D10FCDA3BB2}" type="presParOf" srcId="{ECD7DBAA-1C0A-4715-B304-880A8C79D3C9}" destId="{6E001F87-9783-4AAE-910E-47609F5140F6}" srcOrd="0" destOrd="0" presId="urn:microsoft.com/office/officeart/2005/8/layout/orgChart1"/>
    <dgm:cxn modelId="{3AD6A72C-D1A9-47FA-AFA8-21D260737515}" type="presParOf" srcId="{6E001F87-9783-4AAE-910E-47609F5140F6}" destId="{799E843E-14A1-4369-AB7D-57C075151D61}" srcOrd="0" destOrd="0" presId="urn:microsoft.com/office/officeart/2005/8/layout/orgChart1"/>
    <dgm:cxn modelId="{DAE0D19B-3DDE-405A-A008-6844B28C1F6F}" type="presParOf" srcId="{6E001F87-9783-4AAE-910E-47609F5140F6}" destId="{15CEA3FB-0C35-4382-A616-73AB281257E4}" srcOrd="1" destOrd="0" presId="urn:microsoft.com/office/officeart/2005/8/layout/orgChart1"/>
    <dgm:cxn modelId="{4FE48C76-6191-43EE-86C0-424A8C8E243F}" type="presParOf" srcId="{ECD7DBAA-1C0A-4715-B304-880A8C79D3C9}" destId="{713D49CF-5342-4FDE-920F-BAA00E987997}" srcOrd="1" destOrd="0" presId="urn:microsoft.com/office/officeart/2005/8/layout/orgChart1"/>
    <dgm:cxn modelId="{19E54499-ADE8-42E7-A371-E1E9B0ABB1B5}" type="presParOf" srcId="{713D49CF-5342-4FDE-920F-BAA00E987997}" destId="{DCD6F292-DF25-4948-8AC2-97FAB7686E0F}" srcOrd="0" destOrd="0" presId="urn:microsoft.com/office/officeart/2005/8/layout/orgChart1"/>
    <dgm:cxn modelId="{C7C912D4-E2FE-43C8-9BEF-9DC5913192E9}" type="presParOf" srcId="{713D49CF-5342-4FDE-920F-BAA00E987997}" destId="{D508F940-3FB0-4FAA-9AA9-8DC2D7980061}" srcOrd="1" destOrd="0" presId="urn:microsoft.com/office/officeart/2005/8/layout/orgChart1"/>
    <dgm:cxn modelId="{0536E5EB-E375-4D1F-B8A9-B6AA4AD6DCF6}" type="presParOf" srcId="{D508F940-3FB0-4FAA-9AA9-8DC2D7980061}" destId="{011C79CC-504F-462B-9848-09B7C980B21A}" srcOrd="0" destOrd="0" presId="urn:microsoft.com/office/officeart/2005/8/layout/orgChart1"/>
    <dgm:cxn modelId="{23FF7409-AE4A-43E9-931B-5FE305B7C6E6}" type="presParOf" srcId="{011C79CC-504F-462B-9848-09B7C980B21A}" destId="{E49342BA-9962-463F-B6D0-4C1EAA0D7A2C}" srcOrd="0" destOrd="0" presId="urn:microsoft.com/office/officeart/2005/8/layout/orgChart1"/>
    <dgm:cxn modelId="{34942FE8-7E39-4951-8582-FC9203F57280}" type="presParOf" srcId="{011C79CC-504F-462B-9848-09B7C980B21A}" destId="{248CBB56-173E-4D3B-9109-4DBE8B5EB7CE}" srcOrd="1" destOrd="0" presId="urn:microsoft.com/office/officeart/2005/8/layout/orgChart1"/>
    <dgm:cxn modelId="{929B9EA2-6B12-42EA-B478-CA67BC1913D5}" type="presParOf" srcId="{D508F940-3FB0-4FAA-9AA9-8DC2D7980061}" destId="{C0673655-61A8-4C20-8F40-9DD22197AF46}" srcOrd="1" destOrd="0" presId="urn:microsoft.com/office/officeart/2005/8/layout/orgChart1"/>
    <dgm:cxn modelId="{89C9DB5B-518D-4E0E-A375-C1BEA3E5CC23}" type="presParOf" srcId="{D508F940-3FB0-4FAA-9AA9-8DC2D7980061}" destId="{714FDC16-98B0-4B5E-8775-9DAAC83459A0}" srcOrd="2" destOrd="0" presId="urn:microsoft.com/office/officeart/2005/8/layout/orgChart1"/>
    <dgm:cxn modelId="{0512E3A2-1326-4391-9FFB-A24D4D0E3436}" type="presParOf" srcId="{713D49CF-5342-4FDE-920F-BAA00E987997}" destId="{221EE944-B91B-4A49-986D-4E9EE330B122}" srcOrd="2" destOrd="0" presId="urn:microsoft.com/office/officeart/2005/8/layout/orgChart1"/>
    <dgm:cxn modelId="{10EC6216-5FF4-4F7C-8EF4-B24F4A857D51}" type="presParOf" srcId="{713D49CF-5342-4FDE-920F-BAA00E987997}" destId="{DDAD2390-6C97-48FD-8135-589112D15ADA}" srcOrd="3" destOrd="0" presId="urn:microsoft.com/office/officeart/2005/8/layout/orgChart1"/>
    <dgm:cxn modelId="{1592D781-5021-464F-B819-8A23F17E8BC8}" type="presParOf" srcId="{DDAD2390-6C97-48FD-8135-589112D15ADA}" destId="{1EB89AE5-0A4A-4775-B385-88EE8EADE42E}" srcOrd="0" destOrd="0" presId="urn:microsoft.com/office/officeart/2005/8/layout/orgChart1"/>
    <dgm:cxn modelId="{02E26B1E-30E9-41EB-B264-C2F23894A8D9}" type="presParOf" srcId="{1EB89AE5-0A4A-4775-B385-88EE8EADE42E}" destId="{FAD65EC6-06AD-4505-A869-E5F6DC8E35FA}" srcOrd="0" destOrd="0" presId="urn:microsoft.com/office/officeart/2005/8/layout/orgChart1"/>
    <dgm:cxn modelId="{E319AAAD-790F-4683-B6C5-1083FF9E5F6B}" type="presParOf" srcId="{1EB89AE5-0A4A-4775-B385-88EE8EADE42E}" destId="{45591A58-B63F-49E4-ABD0-4F714EB43182}" srcOrd="1" destOrd="0" presId="urn:microsoft.com/office/officeart/2005/8/layout/orgChart1"/>
    <dgm:cxn modelId="{96329184-10CD-4CF5-9FA6-540DA5555378}" type="presParOf" srcId="{DDAD2390-6C97-48FD-8135-589112D15ADA}" destId="{1B5776C8-97E9-41F2-8ECA-3A6DF5ABBEA9}" srcOrd="1" destOrd="0" presId="urn:microsoft.com/office/officeart/2005/8/layout/orgChart1"/>
    <dgm:cxn modelId="{5CB7A0D0-2FE6-489B-AB47-4B94693BABA5}" type="presParOf" srcId="{DDAD2390-6C97-48FD-8135-589112D15ADA}" destId="{A7EBFC06-07A7-43F8-9C71-0A91F0E45BD8}" srcOrd="2" destOrd="0" presId="urn:microsoft.com/office/officeart/2005/8/layout/orgChart1"/>
    <dgm:cxn modelId="{69C88C48-B4A4-4707-9CDF-8A992C8A5801}" type="presParOf" srcId="{ECD7DBAA-1C0A-4715-B304-880A8C79D3C9}" destId="{E8779A98-261E-4C7B-AEFC-66AB9362C0A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3000" t="-5000" r="-3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41F48-C0FB-4875-B494-2402E2D70D14}" type="datetimeFigureOut">
              <a:rPr lang="ru-RU" smtClean="0"/>
              <a:t>03.03.2017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2AA53-A636-4EC2-8575-C118A80602C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v-edu.ru/" TargetMode="External"/><Relationship Id="rId2" Type="http://schemas.openxmlformats.org/officeDocument/2006/relationships/hyperlink" Target="http://www.obrnadzor.gov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ivege.ru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t="-4000" r="-3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28612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Инструкция для участников (законных представителей участников) государственной итоговой аттестации обучающихся, освоивших образовательные программы основного общего образования в 2016 году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51512" y="157158"/>
            <a:ext cx="4392488" cy="1752600"/>
          </a:xfrm>
        </p:spPr>
        <p:txBody>
          <a:bodyPr>
            <a:normAutofit/>
          </a:bodyPr>
          <a:lstStyle/>
          <a:p>
            <a:pPr algn="l"/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Приложение 8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приказу Департамента образования 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Ивановской области</a:t>
            </a:r>
          </a:p>
          <a:p>
            <a:pPr algn="l"/>
            <a:r>
              <a:rPr 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 22.01.2016 № 66-о</a:t>
            </a:r>
          </a:p>
        </p:txBody>
      </p:sp>
      <p:pic>
        <p:nvPicPr>
          <p:cNvPr id="4" name="Picture 2" descr="H:\Documents and Settings\Aida\Рабочий стол\ТЕКСТУРЫ и фоны, клипарты\2 ЧАСТЬ !!!\Scool_objekts\scool (42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62594" y="2285992"/>
            <a:ext cx="1138496" cy="112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476250"/>
            <a:ext cx="8229600" cy="5865813"/>
          </a:xfrm>
        </p:spPr>
        <p:txBody>
          <a:bodyPr>
            <a:normAutofit lnSpcReduction="10000"/>
          </a:bodyPr>
          <a:lstStyle/>
          <a:p>
            <a:pPr marL="0" indent="0" algn="just">
              <a:buFont typeface="Arial" charset="0"/>
              <a:buNone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Повторно к сдаче ГИА-9 по соответствующему учебному предмету в текущем году по решению ГЭК допускаются следующие обучающиеся: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получившие на ГИА-9 неудовлетворительный результат по одному из обязательных учебных предметов;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не явившиеся на экзамены по уважительным причинам (болезнь или иные обстоятельства, подтвержденные документально);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не завершившие выполнение экзаменационной работы по уважительным причинам (болезнь или иные обстоятельства, подтвержденные документально);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апелляция которых о нарушении установленного порядка проведения ГИА-9 была удовлетворена конфликтной комиссией;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результаты которых были аннулированы ГЭК в случае выявления фактов нарушений установленного порядка проведения ГИА, совершенных лицами, присутствующими в пункте проведения экзаменов (далее- ППЭ) в день экзамена, или иными (неустановленными) лицами.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3316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1B49419-B20F-4159-9DFC-F6EF03581844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15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8575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Проведение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ГИА-9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1125538"/>
            <a:ext cx="8229600" cy="5216525"/>
          </a:xfrm>
        </p:spPr>
        <p:txBody>
          <a:bodyPr/>
          <a:lstStyle/>
          <a:p>
            <a:pPr marL="0" indent="0" algn="just">
              <a:buFont typeface="Arial" charset="0"/>
              <a:buNone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Допуск обучающихся в ППЭ осуществляется при наличии у них документа, удостоверяющего личность, и при наличии их в списках распределения в данный ППЭ. В случае отсутствия у обучающегося документа, удостоверяющего личность, он допускается в ППЭ после подтверждения его личности сопровождающим от образовательной организации.</a:t>
            </a:r>
          </a:p>
          <a:p>
            <a:pPr marL="0" indent="0" algn="just">
              <a:buFont typeface="Arial" charset="0"/>
              <a:buNone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В здании, где расположен ППЭ, до входа в ППЭ выделяется место для личных вещей обучающихся.</a:t>
            </a:r>
          </a:p>
          <a:p>
            <a:pPr marL="0" indent="0" algn="just">
              <a:buFont typeface="Arial" charset="0"/>
              <a:buNone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В день проведения экзамена в ППЭ участникам ГИА-9 </a:t>
            </a:r>
            <a:r>
              <a:rPr lang="ru-RU" sz="20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запрещается: иметь при себе средства связи, электронно-вычислительную технику, фото, аудио и видеоаппаратуру, справочные материалы, письменные заметки и иные средства хранения и передачи информации; выносить из аудиторий и ППЭ экзаменационные материалы на бумажном или электронном носителях, фотографировать экзаменационные материалы.</a:t>
            </a:r>
          </a:p>
          <a:p>
            <a:pPr>
              <a:buFont typeface="Arial" charset="0"/>
              <a:buChar char="•"/>
              <a:defRPr/>
            </a:pPr>
            <a:endParaRPr lang="ru-RU" dirty="0"/>
          </a:p>
        </p:txBody>
      </p:sp>
      <p:sp>
        <p:nvSpPr>
          <p:cNvPr id="14341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8EEC061-987F-4EEC-B02D-15664079A21D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3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 typeface="Arial" charset="0"/>
              <a:buNone/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Во время экзамена на рабочем столе участника ГИА-9, помимо экзаменационных материалов, находятся: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sz="2800" dirty="0" err="1">
                <a:latin typeface="Arial" pitchFamily="34" charset="0"/>
                <a:cs typeface="Arial" pitchFamily="34" charset="0"/>
              </a:rPr>
              <a:t>гелевая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ручка с чернилами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чёрного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цвета;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документ, удостоверяющий личность;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лекарства и питание (при необходимости);</a:t>
            </a:r>
          </a:p>
          <a:p>
            <a:pPr algn="just">
              <a:buFont typeface="Wingdings" panose="05000000000000000000" pitchFamily="2" charset="2"/>
              <a:buChar char="ü"/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специальные технические средства (для лиц с ОВЗ, обучающихся детей-инвалидов и инвалидов);</a:t>
            </a:r>
          </a:p>
          <a:p>
            <a:pPr>
              <a:buFont typeface="Arial" charset="0"/>
              <a:buChar char="•"/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5364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BA441E-8F91-4F52-838F-69C066E270B3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sz="1200" smtClean="0">
              <a:solidFill>
                <a:srgbClr val="898989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Проведение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ГИА-9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12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113" y="981075"/>
          <a:ext cx="9132888" cy="61547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68874"/>
                <a:gridCol w="4119718"/>
                <a:gridCol w="3044296"/>
              </a:tblGrid>
              <a:tr h="68075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Экзамен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Подготовка дополнительных материалов (исполнитель)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6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ППЭ/ОО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Участник ОГЭ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</a:tr>
              <a:tr h="21518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математика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справочные материалы, содержащие таблицу квадратов двузначных чисел, основные формулы по алгебре и геометрии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(ИК участника ОГЭ)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линейка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</a:tr>
              <a:tr h="958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биология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линейка, карандаш,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непрограммируемый </a:t>
                      </a:r>
                      <a:r>
                        <a:rPr lang="ru-RU" sz="18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калькулятор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</a:tr>
              <a:tr h="20173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русский язык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аппаратура, которая может обеспечить качественное воспроизведение аудиозаписей с компакт-диска (формат аудиозаписи - mp3)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орфографический словарь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5883" marR="5883" marT="5883" marB="5883" anchor="ctr"/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495300" y="188913"/>
            <a:ext cx="8229600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Проведение ГИА-9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44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6119ABE-1909-4E9A-B9AD-584326CBA96E}" type="datetime1">
              <a:rPr lang="ru-RU" smtClean="0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1741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E518CD5-C0ED-4746-8075-828078B06FC6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sz="1200" smtClean="0">
              <a:solidFill>
                <a:srgbClr val="898989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5697"/>
                <a:gridCol w="4260303"/>
                <a:gridCol w="3048000"/>
              </a:tblGrid>
              <a:tr h="26689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физика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459" marR="7459" marT="7459" marB="745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инструкция по правилам </a:t>
                      </a:r>
                      <a:r>
                        <a:rPr lang="ru-RU" sz="18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безопасности комплекты </a:t>
                      </a: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стандартизированного лабораторного </a:t>
                      </a:r>
                      <a:r>
                        <a:rPr lang="ru-RU" sz="18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оборудования в </a:t>
                      </a: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соответствии с перечнем. Характеристики приборов </a:t>
                      </a:r>
                      <a:r>
                        <a:rPr lang="ru-RU" sz="18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должны быть </a:t>
                      </a: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проверены учителем физики и занесены в </a:t>
                      </a:r>
                      <a:r>
                        <a:rPr lang="ru-RU" sz="18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специальный бланк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459" marR="7459" marT="7459" marB="745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непрограммируемый калькулятор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459" marR="7459" marT="7459" marB="7459" anchor="ctr"/>
                </a:tc>
              </a:tr>
              <a:tr h="22687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химия      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459" marR="7459" marT="7459" marB="745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справочные материалы: «Периодическая система химических элементов Д.И. Менделеева»; таблица растворимости солей, кислот и оснований в воде; электрохимический ряд напряжений металлов (ИК участника ОГЭ)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459" marR="7459" marT="7459" marB="745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непрограммируемый калькулятор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459" marR="7459" marT="7459" marB="7459" anchor="ctr"/>
                </a:tc>
              </a:tr>
              <a:tr h="19202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география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459" marR="7459" marT="7459" marB="745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географические атласы для 7,8, и 9 классов (любого издательства)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(ОО, где обучается участник ОГЭ, обеспечивает и контролирует наличие у него атласов)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459" marR="7459" marT="7459" marB="745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непрограммируемый калькулятор, линейка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459" marR="7459" marT="7459" marB="7459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8763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6119ABE-1909-4E9A-B9AD-584326CBA96E}" type="datetime1">
              <a:rPr lang="ru-RU" smtClean="0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18435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2FAA597-10D1-4816-9C1C-7C523501399A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sz="1200" smtClean="0">
              <a:solidFill>
                <a:srgbClr val="898989"/>
              </a:solidFill>
            </a:endParaRP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468313" y="549275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sz="1800">
              <a:latin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07704"/>
                <a:gridCol w="5040560"/>
                <a:gridCol w="2195736"/>
              </a:tblGrid>
              <a:tr h="35433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литература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516" marR="7516" marT="7516" marB="75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книги с текстами художественных произведений и сборники лирики, в которых не должно быть вступительных статей и комментариев (Перечень художественных произведений и сборников лирики выдается в пакете руководителя. Руководитель организации, на базе которой организован ППЭ, подготавливает необходимые тексты для каждой аудитории)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516" marR="7516" marT="7516" marB="75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516" marR="7516" marT="7516" marB="7516" anchor="ctr"/>
                </a:tc>
              </a:tr>
              <a:tr h="128012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информатика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516" marR="7516" marT="7516" marB="75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инструкция по правилам безопасности (для каждой аудитории); задания части 3 выполняются учащимися на компьютере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516" marR="7516" marT="7516" marB="75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516" marR="7516" marT="7516" marB="7516" anchor="ctr"/>
                </a:tc>
              </a:tr>
              <a:tr h="20345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иностранные языки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516" marR="7516" marT="7516" marB="75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" pitchFamily="34" charset="0"/>
                          <a:cs typeface="Arial" pitchFamily="34" charset="0"/>
                        </a:rPr>
                        <a:t>звуковоспроизводящая и звукозаписывающая аппаратура; компакт-диски (CD) для выполнения заданий раздела 1 (задания по аудированию) и для записи ответов экзаменуемых в разделе 5 (задания по говорению); настенные часы</a:t>
                      </a:r>
                      <a:endParaRPr lang="ru-RU" sz="180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516" marR="7516" marT="7516" marB="75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7516" marR="7516" marT="7516" marB="7516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532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179388" y="1196975"/>
            <a:ext cx="8713787" cy="452596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Организатор в аудитории выдает участникам ГИА-9 экзаменационные материалы (КИМ и бланки для записи ответов). Участник ГИА-9 проверяет комплектность и качество печати экзаменационных материалов. Если участник ГИА-9 обнаруживает брак или некомплектность экзаменационных материалов, он обращается к организатору для получения нового комплекта экзаменационных материалов.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По указанию организатора участник ГИА-9 заполняет регистрационные поля бланков всего комплекта. После этого организатор объявляет начало экзамена, и участник ГИА-9 приступает к выполнению экзаменационной работы.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Если в бланке ответов № 2 на задания с развернутым ответом не хватило места, участник ГИА-9 запрашивает у организатора дополнительный бланк ответов №2. 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Участник ГИА-9 может при выполнении работы использовать черновики и делать пометки в КИМ. Черновики и КИМ не проверяются и записи в них не учитываются при обработке.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9460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8D45936-847F-4B29-B219-C75E15F8AD6A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sz="1200" smtClean="0">
              <a:solidFill>
                <a:srgbClr val="898989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8313" y="-4763"/>
            <a:ext cx="8229600" cy="1143001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Проведение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ГИА-9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58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ъект 2"/>
          <p:cNvSpPr>
            <a:spLocks noGrp="1"/>
          </p:cNvSpPr>
          <p:nvPr>
            <p:ph idx="1"/>
          </p:nvPr>
        </p:nvSpPr>
        <p:spPr>
          <a:xfrm>
            <a:off x="179388" y="765175"/>
            <a:ext cx="8785225" cy="5759450"/>
          </a:xfrm>
        </p:spPr>
        <p:txBody>
          <a:bodyPr>
            <a:normAutofit lnSpcReduction="10000"/>
          </a:bodyPr>
          <a:lstStyle/>
          <a:p>
            <a:pPr marL="0" indent="0" algn="just"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Во время экзамена обучающиеся не общаются друг с другом, свободно не перемещаются по аудитории. Во время экзамена обучающиеся выходят из аудитории и перемещаются по ППЭ в сопровождении одного из организаторов. При выходе из аудитории обучающиеся оставляют экзаменационные материалы и черновики на рабочем столе.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Участники ГИА-9, допустившие нарушение порядка проведения экзамена, удаляются из ППЭ. По данному факту составляется акт, который передаётся на рассмотрение в ГЭК. Если факт нарушения участником ГИА-9 порядка проведения экзамена подтверждается, ГЭК принимает решение об аннулировании результатов участника ГИА-9 по соответствующему учебному предмету.</a:t>
            </a: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Если обучающийся по состоянию здоровья или другим объективным причинам не завершает выполнение экзаменационной работы, то он досрочно покидает аудиторию. В таком случае организаторы приглашают медицинского работника и уполномоченных представителей ГЭК, которые составляют акт о досрочном завершении экзамена по объективным причинам. В дальнейшем участник ГИА-9, при желании, может обратиться в ГЭК для получения повторного допуска к экзамену по данному предмету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0484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73E1BDA-F708-4D0F-8504-4130C0A749E3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sz="1200" smtClean="0">
              <a:solidFill>
                <a:srgbClr val="898989"/>
              </a:solidFill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981075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Проведение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ГИА-9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954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214313" y="115888"/>
            <a:ext cx="8929687" cy="1143000"/>
          </a:xfrm>
        </p:spPr>
        <p:txBody>
          <a:bodyPr>
            <a:normAutofit fontScale="90000"/>
          </a:bodyPr>
          <a:lstStyle/>
          <a:p>
            <a:r>
              <a:rPr lang="ru-RU" sz="24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Ознакомление участников ГИА-9 с результатами экзаменов и условия повторного допуска к сдаче экзаменов в текущем году</a:t>
            </a:r>
            <a:endParaRPr lang="ru-RU" sz="240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13" y="1196975"/>
            <a:ext cx="89281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Font typeface="Arial" charset="0"/>
              <a:buNone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Образовательные организации должны ознакомить участников ГИА-9 с полученными ими результатами экзамена по предмету под роспись не позднее, чем через три рабочих дня со дня их утверждения ГЭК.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По решению ГЭК повторно допускаются к сдаче экзаменов в текущем году по соответствующему учебному предмету следующие обучающиеся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>
              <a:buFont typeface="Arial" charset="0"/>
              <a:buChar char="•"/>
              <a:defRPr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получившие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на ГИА неудовлетворительный результат по одному из обязательных учебных предметов; </a:t>
            </a:r>
          </a:p>
          <a:p>
            <a:pPr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не явившиеся на экзамены по уважительным причинам (болезнь или иные обстоятельства, подтвержденные документально);</a:t>
            </a:r>
          </a:p>
          <a:p>
            <a:pPr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не завершившие выполнение экзаменационной работы по уважительным причинам (болезнь или иные обстоятельства, подтвержденные документально);</a:t>
            </a:r>
          </a:p>
          <a:p>
            <a:pPr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апелляция которых о нарушении установленного порядка проведения ГИА-9 конфликтной комиссией была удовлетворена;</a:t>
            </a:r>
          </a:p>
          <a:p>
            <a:pPr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результаты которых были аннулированы ГЭК в случае выявления фактов нарушений установленного порядка проведения ГИА.</a:t>
            </a:r>
          </a:p>
          <a:p>
            <a:pPr>
              <a:buFont typeface="Arial" charset="0"/>
              <a:buChar char="•"/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1509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1A7331E-8C1B-4B4C-871A-DD6FCD617504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18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54013" y="836613"/>
          <a:ext cx="8540750" cy="5256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033" name="Group 4"/>
          <p:cNvGrpSpPr>
            <a:grpSpLocks/>
          </p:cNvGrpSpPr>
          <p:nvPr/>
        </p:nvGrpSpPr>
        <p:grpSpPr bwMode="auto">
          <a:xfrm>
            <a:off x="323850" y="304800"/>
            <a:ext cx="1871663" cy="1377950"/>
            <a:chOff x="144" y="192"/>
            <a:chExt cx="1344" cy="837"/>
          </a:xfrm>
        </p:grpSpPr>
        <p:pic>
          <p:nvPicPr>
            <p:cNvPr id="1034" name="Picture 5" descr="Ы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BFBFB"/>
                </a:clrFrom>
                <a:clrTo>
                  <a:srgbClr val="FBFB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192"/>
              <a:ext cx="1344" cy="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5" name="WordArt 6"/>
            <p:cNvSpPr>
              <a:spLocks noChangeArrowheads="1" noChangeShapeType="1" noTextEdit="1"/>
            </p:cNvSpPr>
            <p:nvPr/>
          </p:nvSpPr>
          <p:spPr bwMode="auto">
            <a:xfrm>
              <a:off x="144" y="240"/>
              <a:ext cx="384" cy="14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66"/>
                    </a:solidFill>
                    <a:round/>
                    <a:headEnd/>
                    <a:tailEnd/>
                  </a:ln>
                  <a:solidFill>
                    <a:srgbClr val="0033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ГИА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306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ъект 2"/>
          <p:cNvSpPr>
            <a:spLocks noGrp="1"/>
          </p:cNvSpPr>
          <p:nvPr>
            <p:ph idx="1"/>
          </p:nvPr>
        </p:nvSpPr>
        <p:spPr>
          <a:xfrm>
            <a:off x="323850" y="981075"/>
            <a:ext cx="8569325" cy="5761038"/>
          </a:xfrm>
        </p:spPr>
        <p:txBody>
          <a:bodyPr/>
          <a:lstStyle/>
          <a:p>
            <a:pPr marL="0" indent="0" algn="just">
              <a:buFont typeface="Arial" panose="020B0604020202020204" pitchFamily="34" charset="0"/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Государственная итоговая аттестация по образовательным программам основного общего образования (далее – ГИА-9) является обязательной. </a:t>
            </a:r>
            <a:r>
              <a:rPr lang="ru-RU" sz="28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ГИА-9 проводится в формах основного государственного экзамена (далее – ОГЭ) и государственного выпускного экзамена (далее – ГВЭ).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При проведении ОГЭ используются контрольные измерительные материалы (далее – КИМ) стандартизированной формы. ГВЭ проводится в форме письменных и (или) устных экзаменов с использованием текстов, тем, заданий, билетов.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124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959BB7-A25E-481A-BFA7-AC71F30576AA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sz="1200" smtClean="0">
              <a:solidFill>
                <a:srgbClr val="898989"/>
              </a:solidFill>
            </a:endParaRPr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</a:rPr>
              <a:t>Общие сведения</a:t>
            </a:r>
            <a:endParaRPr lang="ru-RU" sz="320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91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214313" y="620713"/>
            <a:ext cx="8929687" cy="5761037"/>
          </a:xfrm>
        </p:spPr>
        <p:txBody>
          <a:bodyPr/>
          <a:lstStyle/>
          <a:p>
            <a:pPr marL="0" indent="0" algn="just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Апелляции по содержанию и структуре заданий, а также по вопросам, связанным с нарушением участником ГИА-9 требований к оформлению экзаменационной работы, конфликтная комиссия не рассматривает.</a:t>
            </a:r>
          </a:p>
          <a:p>
            <a:pPr marL="0" indent="0" algn="just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Участник ГИА-9 и (или) его родители (законные представители) при желании могут присутствовать при рассмотрении апелляции.</a:t>
            </a:r>
          </a:p>
          <a:p>
            <a:pPr marL="0" indent="0" algn="just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 Апелляцию о нарушении установленного порядка проведения экзамена участник ГИА-9 подает в день проведения экзамена по соответствующему предмету уполномоченному представителю ГЭК не покидая ППЭ. При рассмотрении апелляции о нарушении установленного порядка проведения экзамена конфликтная комиссия изучает обстоятельства, указанные участником ГИА-9 в заявлении, заключение о результатах проверки и выносит одно из решений: об отклонении или об удовлетворении апелляции. При удовлетворении апелляции результат экзамена, по процедуре которого участником ГИА-9 была подана апелляция, аннулируется, и участнику ГИА-9 предоставляется возможность сдать экзамен по данному предмету в иной день, предусмотренный расписанием (дополнительные сроки).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FDC4CC9-C973-456F-B2EF-25F16455E50C}" type="datetime1">
              <a:rPr lang="ru-RU" smtClean="0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22532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E03D03E-B8BA-4FBD-83F1-70926C50FB5F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sz="1200" smtClean="0">
              <a:solidFill>
                <a:srgbClr val="898989"/>
              </a:solidFill>
            </a:endParaRPr>
          </a:p>
        </p:txBody>
      </p:sp>
      <p:sp>
        <p:nvSpPr>
          <p:cNvPr id="22533" name="Заголовок 1"/>
          <p:cNvSpPr>
            <a:spLocks noGrp="1"/>
          </p:cNvSpPr>
          <p:nvPr>
            <p:ph type="title"/>
          </p:nvPr>
        </p:nvSpPr>
        <p:spPr>
          <a:xfrm>
            <a:off x="214313" y="-82550"/>
            <a:ext cx="8929687" cy="863600"/>
          </a:xfrm>
        </p:spPr>
        <p:txBody>
          <a:bodyPr/>
          <a:lstStyle/>
          <a:p>
            <a:r>
              <a:rPr lang="ru-RU" sz="32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 и рассмотрение апелляций</a:t>
            </a:r>
            <a:endParaRPr lang="ru-RU" sz="320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746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107950" y="620713"/>
            <a:ext cx="8928100" cy="5761037"/>
          </a:xfrm>
        </p:spPr>
        <p:txBody>
          <a:bodyPr/>
          <a:lstStyle/>
          <a:p>
            <a:pPr marL="0" indent="0" algn="just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Апелляция о несогласии с выставленными баллами подается в течение двух рабочих дней со дня объявления результатов экзамена по соответствующему предмету. </a:t>
            </a: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Участники ГИА-9 подают апелляцию о несогласии с выставленными баллами в свою образовательную организацию или в конфликтную комиссию. </a:t>
            </a:r>
          </a:p>
          <a:p>
            <a:pPr marL="0" indent="0" algn="just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sz="2000" smtClean="0">
                <a:latin typeface="Arial" panose="020B0604020202020204" pitchFamily="34" charset="0"/>
                <a:cs typeface="Arial" panose="020B0604020202020204" pitchFamily="34" charset="0"/>
              </a:rPr>
              <a:t>На заседании конфликтной комиссии при рассмотрении апелляции участника ГИА-9 ему предъявляются распечатанные изображения его экзаменационной работы, аудиозапись устных ответов участника ГИА-9 (в случае рассмотрения апелляции о несогласии с выставленными баллами по иностранному языку).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FDC4CC9-C973-456F-B2EF-25F16455E50C}" type="datetime1">
              <a:rPr lang="ru-RU" smtClean="0"/>
              <a:pPr>
                <a:defRPr/>
              </a:pPr>
              <a:t>03.03.2017</a:t>
            </a:fld>
            <a:endParaRPr lang="ru-RU"/>
          </a:p>
        </p:txBody>
      </p:sp>
      <p:sp>
        <p:nvSpPr>
          <p:cNvPr id="23556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702DFBD-9488-4314-B8C9-491F618355B8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sz="1200" smtClean="0">
              <a:solidFill>
                <a:srgbClr val="898989"/>
              </a:solidFill>
            </a:endParaRPr>
          </a:p>
        </p:txBody>
      </p:sp>
      <p:sp>
        <p:nvSpPr>
          <p:cNvPr id="23557" name="Заголовок 1"/>
          <p:cNvSpPr>
            <a:spLocks noGrp="1"/>
          </p:cNvSpPr>
          <p:nvPr>
            <p:ph type="title"/>
          </p:nvPr>
        </p:nvSpPr>
        <p:spPr>
          <a:xfrm>
            <a:off x="214313" y="-82550"/>
            <a:ext cx="8929687" cy="863600"/>
          </a:xfrm>
        </p:spPr>
        <p:txBody>
          <a:bodyPr/>
          <a:lstStyle/>
          <a:p>
            <a:r>
              <a:rPr lang="ru-RU" sz="3200" b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 и рассмотрение апелляций</a:t>
            </a:r>
            <a:endParaRPr lang="ru-RU" sz="3200" smtClean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12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135937" cy="720725"/>
          </a:xfrm>
        </p:spPr>
        <p:txBody>
          <a:bodyPr/>
          <a:lstStyle/>
          <a:p>
            <a:pPr eaLnBrk="1" hangingPunct="1"/>
            <a:r>
              <a:rPr lang="ru-RU" sz="3800" b="1" smtClean="0">
                <a:solidFill>
                  <a:srgbClr val="FF0000"/>
                </a:solidFill>
              </a:rPr>
              <a:t>Адреса сайтов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389063"/>
            <a:ext cx="7885112" cy="4416425"/>
          </a:xfrm>
        </p:spPr>
        <p:txBody>
          <a:bodyPr/>
          <a:lstStyle/>
          <a:p>
            <a:pPr marL="69850" indent="0" algn="ctr" eaLnBrk="1" hangingPunct="1">
              <a:buFont typeface="Wingdings 2" panose="05020102010507070707" pitchFamily="18" charset="2"/>
              <a:buNone/>
            </a:pPr>
            <a:endParaRPr lang="ru-RU" sz="1400" b="1" smtClean="0"/>
          </a:p>
          <a:p>
            <a:pPr marL="69850" indent="0" algn="ctr" eaLnBrk="1" hangingPunct="1">
              <a:buFont typeface="Wingdings 2" panose="05020102010507070707" pitchFamily="18" charset="2"/>
              <a:buNone/>
            </a:pPr>
            <a:r>
              <a:rPr lang="ru-RU" sz="2000" b="1" smtClean="0">
                <a:solidFill>
                  <a:srgbClr val="FF0000"/>
                </a:solidFill>
              </a:rPr>
              <a:t>Официальный информационный портал ГИА-9</a:t>
            </a:r>
            <a:r>
              <a:rPr lang="ru-RU" sz="2000" smtClean="0">
                <a:solidFill>
                  <a:srgbClr val="FF0000"/>
                </a:solidFill>
              </a:rPr>
              <a:t> </a:t>
            </a:r>
            <a:r>
              <a:rPr lang="ru-RU" sz="2000" smtClean="0"/>
              <a:t>	</a:t>
            </a:r>
          </a:p>
          <a:p>
            <a:pPr marL="69850" indent="0" algn="ctr">
              <a:buFont typeface="Wingdings 2" panose="05020102010507070707" pitchFamily="18" charset="2"/>
              <a:buNone/>
            </a:pPr>
            <a:r>
              <a:rPr lang="en-US" sz="2000" b="1" u="sng" smtClean="0">
                <a:solidFill>
                  <a:srgbClr val="0070C0"/>
                </a:solidFill>
              </a:rPr>
              <a:t>http://www.gia.edu.ru</a:t>
            </a:r>
            <a:r>
              <a:rPr lang="ru-RU" sz="2000" b="1" u="sng" smtClean="0">
                <a:solidFill>
                  <a:srgbClr val="0070C0"/>
                </a:solidFill>
              </a:rPr>
              <a:t>/</a:t>
            </a:r>
            <a:r>
              <a:rPr lang="en-US" sz="2000" b="1" u="sng" smtClean="0">
                <a:solidFill>
                  <a:srgbClr val="0070C0"/>
                </a:solidFill>
              </a:rPr>
              <a:t> </a:t>
            </a:r>
            <a:endParaRPr lang="en-US" sz="2000" smtClean="0"/>
          </a:p>
          <a:p>
            <a:pPr marL="69850" indent="0" algn="ctr">
              <a:buFont typeface="Wingdings 2" panose="05020102010507070707" pitchFamily="18" charset="2"/>
              <a:buNone/>
            </a:pPr>
            <a:r>
              <a:rPr lang="ru-RU" sz="2000" b="1" smtClean="0">
                <a:solidFill>
                  <a:srgbClr val="FF0000"/>
                </a:solidFill>
              </a:rPr>
              <a:t>Федеральная служба по надзору в сфере образования и науки (РОСОБРНАДЗОР)</a:t>
            </a:r>
            <a:r>
              <a:rPr lang="ru-RU" sz="2000" b="1" smtClean="0"/>
              <a:t> </a:t>
            </a:r>
            <a:r>
              <a:rPr lang="ru-RU" sz="2000" b="1" u="sng" smtClean="0">
                <a:solidFill>
                  <a:srgbClr val="0070C0"/>
                </a:solidFill>
              </a:rPr>
              <a:t>http://obrnadzor.gov.ru/ </a:t>
            </a:r>
          </a:p>
          <a:p>
            <a:pPr marL="69850" indent="0" algn="ctr">
              <a:buFont typeface="Wingdings 2" panose="05020102010507070707" pitchFamily="18" charset="2"/>
              <a:buNone/>
            </a:pPr>
            <a:r>
              <a:rPr lang="ru-RU" sz="2000" b="1" smtClean="0">
                <a:solidFill>
                  <a:srgbClr val="FF0000"/>
                </a:solidFill>
              </a:rPr>
              <a:t>Министерство образования и науки РФ </a:t>
            </a:r>
          </a:p>
          <a:p>
            <a:pPr marL="69850" indent="0" algn="ctr">
              <a:buFont typeface="Wingdings 2" panose="05020102010507070707" pitchFamily="18" charset="2"/>
              <a:buNone/>
            </a:pPr>
            <a:r>
              <a:rPr lang="ru-RU" sz="2000" b="1" smtClean="0">
                <a:solidFill>
                  <a:srgbClr val="0070C0"/>
                </a:solidFill>
              </a:rPr>
              <a:t>  </a:t>
            </a:r>
            <a:r>
              <a:rPr lang="ru-RU" sz="2000" b="1" u="sng" smtClean="0">
                <a:solidFill>
                  <a:srgbClr val="0070C0"/>
                </a:solidFill>
              </a:rPr>
              <a:t>http://минобрнауки.рф/ </a:t>
            </a:r>
          </a:p>
          <a:p>
            <a:pPr marL="69850" indent="0" algn="ctr">
              <a:buFont typeface="Wingdings 2" panose="05020102010507070707" pitchFamily="18" charset="2"/>
              <a:buNone/>
            </a:pPr>
            <a:r>
              <a:rPr lang="ru-RU" sz="2000" b="1" smtClean="0">
                <a:solidFill>
                  <a:srgbClr val="FF0000"/>
                </a:solidFill>
              </a:rPr>
              <a:t>Федеральный институт педагогических измерений </a:t>
            </a:r>
          </a:p>
          <a:p>
            <a:pPr marL="69850" indent="0" algn="ctr">
              <a:buFont typeface="Wingdings 2" panose="05020102010507070707" pitchFamily="18" charset="2"/>
              <a:buNone/>
            </a:pPr>
            <a:r>
              <a:rPr lang="ru-RU" sz="2000" b="1" u="sng" smtClean="0">
                <a:solidFill>
                  <a:srgbClr val="0070C0"/>
                </a:solidFill>
              </a:rPr>
              <a:t>http://www.fipi.ru/</a:t>
            </a:r>
            <a:r>
              <a:rPr lang="ru-RU" sz="2000" smtClean="0"/>
              <a:t>	</a:t>
            </a:r>
          </a:p>
          <a:p>
            <a:pPr marL="69850" indent="0" algn="ctr">
              <a:buFont typeface="Wingdings 2" panose="05020102010507070707" pitchFamily="18" charset="2"/>
              <a:buNone/>
            </a:pPr>
            <a:r>
              <a:rPr lang="ru-RU" sz="2000" b="1" smtClean="0">
                <a:solidFill>
                  <a:srgbClr val="FF0000"/>
                </a:solidFill>
              </a:rPr>
              <a:t>Федеральный центр тестирования </a:t>
            </a:r>
          </a:p>
          <a:p>
            <a:pPr marL="69850" indent="0" algn="ctr">
              <a:buFont typeface="Wingdings 2" panose="05020102010507070707" pitchFamily="18" charset="2"/>
              <a:buNone/>
            </a:pPr>
            <a:r>
              <a:rPr lang="ru-RU" sz="2000" b="1" smtClean="0">
                <a:solidFill>
                  <a:srgbClr val="0070C0"/>
                </a:solidFill>
              </a:rPr>
              <a:t>      </a:t>
            </a:r>
            <a:r>
              <a:rPr lang="ru-RU" sz="2000" b="1" u="sng" smtClean="0">
                <a:solidFill>
                  <a:srgbClr val="0070C0"/>
                </a:solidFill>
              </a:rPr>
              <a:t>http://www.rustest.ru/</a:t>
            </a:r>
            <a:r>
              <a:rPr lang="ru-RU" sz="2000" b="1" smtClean="0">
                <a:solidFill>
                  <a:srgbClr val="0070C0"/>
                </a:solidFill>
              </a:rPr>
              <a:t> </a:t>
            </a:r>
            <a:r>
              <a:rPr lang="ru-RU" sz="2000" b="1" smtClean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7514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850" y="908050"/>
            <a:ext cx="8496300" cy="4402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hangingPunct="1">
              <a:defRPr/>
            </a:pPr>
            <a:r>
              <a:rPr lang="ru-RU" sz="2000" dirty="0">
                <a:latin typeface="Arial" charset="0"/>
              </a:rPr>
              <a:t>Общее количество экзаменов в IX классах не должно превышать четырех экзаменов. </a:t>
            </a:r>
            <a:r>
              <a:rPr lang="ru-RU" sz="2000" b="1" dirty="0">
                <a:solidFill>
                  <a:srgbClr val="C00000"/>
                </a:solidFill>
                <a:latin typeface="Arial" charset="0"/>
              </a:rPr>
              <a:t>ГИА-9 включает в себя обязательные экзамены по русскому языку и математике (далее - обязательные учебные предметы),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Arial" charset="0"/>
              </a:rPr>
              <a:t>а также экзамены по выбору обучающегося по двум учебным предметам из числа учебных предметов: физика, химия, биология, литература, география, история, обществознание, иностранные языки (английский, французский, немецкий и испанский языки), информатика и информационно-коммуникационные технологии (ИКТ). </a:t>
            </a:r>
          </a:p>
          <a:p>
            <a:pPr algn="just" eaLnBrk="1" hangingPunct="1">
              <a:defRPr/>
            </a:pPr>
            <a:r>
              <a:rPr lang="ru-RU" sz="2000" dirty="0">
                <a:latin typeface="Arial" charset="0"/>
              </a:rPr>
              <a:t>Для обучающихся с ОВЗ, обучающихся детей-инвалидов и инвалидов, освоивших образовательные программы основного общего образования, количество сдаваемых экзаменов по их желанию сокращается до двух обязательных экзаменов по русскому языку и математике.</a:t>
            </a:r>
            <a:endParaRPr lang="ru-RU" dirty="0">
              <a:latin typeface="Arial" charset="0"/>
            </a:endParaRP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93713" y="404813"/>
            <a:ext cx="8229600" cy="63341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200" b="1" smtClean="0">
                <a:solidFill>
                  <a:srgbClr val="0070C0"/>
                </a:solidFill>
              </a:rPr>
              <a:t>Общие сведения</a:t>
            </a:r>
            <a:r>
              <a:rPr lang="ru-RU" sz="3200" smtClean="0">
                <a:solidFill>
                  <a:srgbClr val="0070C0"/>
                </a:solidFill>
              </a:rPr>
              <a:t/>
            </a:r>
            <a:br>
              <a:rPr lang="ru-RU" sz="3200" smtClean="0">
                <a:solidFill>
                  <a:srgbClr val="0070C0"/>
                </a:solidFill>
              </a:rPr>
            </a:br>
            <a:endParaRPr lang="ru-RU" sz="3200" b="1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30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Участники государственной итоговой аттестации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412875"/>
            <a:ext cx="7848600" cy="4572000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sz="2000" b="1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ГИА-9 допускаются обучающиеся, не имеющие академической задолженности и в полном объеме выполнившие учебный план или индивидуальный учебный план (имеющие годовые отметки по всем учебным предметам учебного плана за 9 класс не ниже удовлетворительных). </a:t>
            </a:r>
            <a:endParaRPr lang="ru-RU" sz="2000" b="1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33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Участники государственной итоговой аттестации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125538"/>
            <a:ext cx="8229600" cy="452596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30000"/>
              </a:lnSpc>
              <a:buFont typeface="Arial" charset="0"/>
              <a:buNone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Форму ГВЭ могут выбрать:</a:t>
            </a:r>
          </a:p>
          <a:p>
            <a:pPr>
              <a:lnSpc>
                <a:spcPct val="130000"/>
              </a:lnSpc>
              <a:buFont typeface="Arial" charset="0"/>
              <a:buChar char="•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обучающиеся, освоившие образовательные программы основного общего образования в специальных учебно-воспитательных учреждениях закрытого типа, а также в учреждениях, исполняющих наказание в виде лишения свободы; </a:t>
            </a:r>
          </a:p>
          <a:p>
            <a:pPr>
              <a:lnSpc>
                <a:spcPct val="130000"/>
              </a:lnSpc>
              <a:buFont typeface="Arial" charset="0"/>
              <a:buChar char="•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обучающиеся с ограниченными возможностями здоровья, </a:t>
            </a:r>
          </a:p>
          <a:p>
            <a:pPr>
              <a:lnSpc>
                <a:spcPct val="130000"/>
              </a:lnSpc>
              <a:buFont typeface="Arial" charset="0"/>
              <a:buChar char="•"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обучающиеся дети-инвалиды и инвалиды, освоившие образовательные программы основного общего образования.</a:t>
            </a:r>
          </a:p>
          <a:p>
            <a:pPr marL="0" indent="0">
              <a:buFont typeface="Arial" charset="0"/>
              <a:buNone/>
              <a:defRPr/>
            </a:pPr>
            <a:endParaRPr lang="ru-RU" dirty="0"/>
          </a:p>
        </p:txBody>
      </p:sp>
      <p:sp>
        <p:nvSpPr>
          <p:cNvPr id="8197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37D5E4-6C43-4ECB-BF85-9C5D51A5E97D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32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Регистрация на </a:t>
            </a: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участие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750" y="1125538"/>
            <a:ext cx="8229600" cy="5287962"/>
          </a:xfrm>
        </p:spPr>
        <p:txBody>
          <a:bodyPr/>
          <a:lstStyle/>
          <a:p>
            <a:pPr marL="0" indent="0" algn="just">
              <a:buFont typeface="Arial" charset="0"/>
              <a:buNone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Для участия в ГИА-9 обучающемуся необходимо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Font typeface="Arial" charset="0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 марта 2016 года</a:t>
            </a:r>
            <a:r>
              <a:rPr lang="ru-RU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подать заявление в образовательную организацию, имеющую государственную аккредитацию по образовательной программе основного общего образования, с указанием перечня выбранных предметов и формы (форм) ГИА-9.</a:t>
            </a:r>
          </a:p>
          <a:p>
            <a:pPr marL="0" indent="0" algn="just">
              <a:buFont typeface="Arial" charset="0"/>
              <a:buNone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Заявления подаются обучающимися лично на основании документа, удостоверяющего личность, или их родителями (законными представителями) на основании документа, удостоверяющего их личность, или уполномоченными лицами на основании документа, удостоверяющего их личность, и оформленной в установленном порядке доверенности.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9221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AF66925-AAFA-4247-9952-1B4A403E9CE2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556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Регистрация на участие</a:t>
            </a:r>
            <a:endParaRPr lang="ru-RU" sz="3200" dirty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539750" y="1196975"/>
            <a:ext cx="8229600" cy="5000625"/>
          </a:xfrm>
        </p:spPr>
        <p:txBody>
          <a:bodyPr/>
          <a:lstStyle/>
          <a:p>
            <a:pPr marL="0" indent="0" algn="just">
              <a:buFont typeface="Arial" panose="020B0604020202020204" pitchFamily="34" charset="0"/>
              <a:buNone/>
            </a:pPr>
            <a:r>
              <a:rPr lang="ru-RU" sz="2400" smtClean="0">
                <a:latin typeface="Arial" panose="020B0604020202020204" pitchFamily="34" charset="0"/>
                <a:cs typeface="Arial" panose="020B0604020202020204" pitchFamily="34" charset="0"/>
              </a:rPr>
              <a:t>После подачи заявления обучающиеся вправе изменить (дополнить) перечень указанных в заявлении экзаменов только при наличии у них уважительных причин (болезни или иных обстоятельств, подтвержденных документально). В этом случае, не позднее, чем за две недели до начала соответствующих экзаменов, обучающийся подает заявление в государственную экзаменационную комиссию Департамента образования Ивановской области (далее – ГЭК) с указанием измененного перечня учебных предметов, по которым он планирует пройти ГИА-9, и причины изменения заявленного ранее перечня</a:t>
            </a:r>
            <a:r>
              <a:rPr lang="ru-RU" smtClean="0"/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0245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21344AA-6110-4ED3-94CA-B1D9ED254FAB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52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100" y="1125538"/>
            <a:ext cx="8580438" cy="5000625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Расписание экзаменов и необходимая информация о порядке проведения ГИА-9 публикуются на официальных сайтах: Федеральной службы по надзору в сфере образования и науки (</a:t>
            </a:r>
            <a:r>
              <a:rPr lang="ru-RU" sz="2400" u="sng" dirty="0">
                <a:latin typeface="Arial" pitchFamily="34" charset="0"/>
                <a:cs typeface="Arial" pitchFamily="34" charset="0"/>
                <a:hlinkClick r:id="rId2"/>
              </a:rPr>
              <a:t>http://www.obrnadzor.gov.ru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),</a:t>
            </a:r>
          </a:p>
          <a:p>
            <a:pPr marL="0" indent="0" algn="just">
              <a:buFont typeface="Arial" charset="0"/>
              <a:buNone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Департамента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образования Ивановской области (</a:t>
            </a:r>
            <a:r>
              <a:rPr lang="ru-RU" sz="2400" u="sng" dirty="0">
                <a:latin typeface="Arial" pitchFamily="34" charset="0"/>
                <a:cs typeface="Arial" pitchFamily="34" charset="0"/>
                <a:hlinkClick r:id="rId3"/>
              </a:rPr>
              <a:t>http://www.iv-edu.ru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), ОГБУ Центр оценки качества образования (</a:t>
            </a:r>
            <a:r>
              <a:rPr lang="ru-RU" sz="2400" u="sng" dirty="0">
                <a:latin typeface="Arial" pitchFamily="34" charset="0"/>
                <a:cs typeface="Arial" pitchFamily="34" charset="0"/>
                <a:hlinkClick r:id="rId4"/>
              </a:rPr>
              <a:t>http://www.ivege.ru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).</a:t>
            </a:r>
          </a:p>
          <a:p>
            <a:pPr marL="0" indent="0" algn="just">
              <a:buFont typeface="Arial" charset="0"/>
              <a:buNone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Для обучающихся, не имеющих возможности по уважительным причинам, подтвержденным документально, пройти ГИА-9 в основной период и дополнительные сроки, ГИА-9 проводится досрочно, но не ранее 20 апреля.</a:t>
            </a:r>
          </a:p>
          <a:p>
            <a:pPr>
              <a:buFont typeface="Arial" charset="0"/>
              <a:buChar char="•"/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1268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FA8738-BF11-4BB2-BDAB-1DF4268C0A59}" type="slidenum">
              <a:rPr 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sz="1200" smtClean="0">
              <a:solidFill>
                <a:srgbClr val="898989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68313" y="2603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sz="3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Сроки проведения ГИА-9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27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0"/>
            <a:ext cx="8229600" cy="936625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Расписание ОГЭ (проект)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832385"/>
              </p:ext>
            </p:extLst>
          </p:nvPr>
        </p:nvGraphicFramePr>
        <p:xfrm>
          <a:off x="250825" y="692150"/>
          <a:ext cx="8642350" cy="60150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705"/>
                <a:gridCol w="6049645"/>
              </a:tblGrid>
              <a:tr h="4371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26 мая (</a:t>
                      </a:r>
                      <a:r>
                        <a:rPr lang="ru-RU" sz="24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чт</a:t>
                      </a: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Иностранные языки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/>
                </a:tc>
              </a:tr>
              <a:tr h="632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28 мая (</a:t>
                      </a:r>
                      <a:r>
                        <a:rPr lang="ru-RU" sz="24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сб</a:t>
                      </a: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Иностранные языки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/>
                </a:tc>
              </a:tr>
              <a:tr h="632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 мая (</a:t>
                      </a:r>
                      <a:r>
                        <a:rPr lang="ru-RU" sz="2400" b="1" dirty="0" err="1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вт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Математика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/>
                </a:tc>
              </a:tr>
              <a:tr h="632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 июня (</a:t>
                      </a:r>
                      <a:r>
                        <a:rPr lang="ru-RU" sz="2400" dirty="0" err="1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пт</a:t>
                      </a: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Русский язык</a:t>
                      </a:r>
                      <a:endParaRPr lang="ru-RU" sz="2000" b="1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/>
                </a:tc>
              </a:tr>
              <a:tr h="7175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 июня (</a:t>
                      </a:r>
                      <a:r>
                        <a:rPr lang="ru-RU" sz="2400" dirty="0" err="1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вт</a:t>
                      </a: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Обществознание</a:t>
                      </a: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Химия, Информатика и ИКТ, Литература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/>
                </a:tc>
              </a:tr>
              <a:tr h="632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 июня (</a:t>
                      </a:r>
                      <a:r>
                        <a:rPr lang="ru-RU" sz="2400" dirty="0" err="1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чт</a:t>
                      </a:r>
                      <a:r>
                        <a:rPr lang="ru-RU" sz="2400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2400" dirty="0"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География</a:t>
                      </a: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, История, Биология, Физика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/>
                </a:tc>
              </a:tr>
              <a:tr h="10680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15 июня (ср)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резерв: Обществознание, Химия, Информатика и ИКТ, Литература, География, История, Биология, Физика, Иностранные языки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/>
                </a:tc>
              </a:tr>
              <a:tr h="632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17 июня (</a:t>
                      </a:r>
                      <a:r>
                        <a:rPr lang="ru-RU" sz="24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пт</a:t>
                      </a: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резерв: </a:t>
                      </a:r>
                      <a:r>
                        <a:rPr lang="ru-RU" sz="2000" dirty="0" smtClean="0">
                          <a:effectLst/>
                          <a:latin typeface="Arial" pitchFamily="34" charset="0"/>
                          <a:cs typeface="Arial" pitchFamily="34" charset="0"/>
                        </a:rPr>
                        <a:t>Русский </a:t>
                      </a: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язык, Математика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/>
                </a:tc>
              </a:tr>
              <a:tr h="6320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 21 июня (</a:t>
                      </a:r>
                      <a:r>
                        <a:rPr lang="ru-RU" sz="2400" dirty="0" err="1">
                          <a:effectLst/>
                          <a:latin typeface="Arial" pitchFamily="34" charset="0"/>
                          <a:cs typeface="Arial" pitchFamily="34" charset="0"/>
                        </a:rPr>
                        <a:t>вт</a:t>
                      </a:r>
                      <a:r>
                        <a:rPr lang="ru-RU" sz="24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  <a:endParaRPr lang="ru-RU" sz="2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itchFamily="34" charset="0"/>
                          <a:cs typeface="Arial" pitchFamily="34" charset="0"/>
                        </a:rPr>
                        <a:t>резерв: по всем предметам</a:t>
                      </a:r>
                      <a:endParaRPr lang="ru-RU" sz="20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8261" marR="8261" marT="8260" marB="826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285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4-20</Template>
  <TotalTime>5</TotalTime>
  <Words>1676</Words>
  <Application>Microsoft Office PowerPoint</Application>
  <PresentationFormat>Экран (4:3)</PresentationFormat>
  <Paragraphs>159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Tahoma</vt:lpstr>
      <vt:lpstr>Times New Roman</vt:lpstr>
      <vt:lpstr>Wingdings</vt:lpstr>
      <vt:lpstr>Wingdings 2</vt:lpstr>
      <vt:lpstr>Тема Office</vt:lpstr>
      <vt:lpstr>Инструкция для участников (законных представителей участников) государственной итоговой аттестации обучающихся, освоивших образовательные программы основного общего образования в 2016 году</vt:lpstr>
      <vt:lpstr>Общие сведения</vt:lpstr>
      <vt:lpstr>Общие сведения </vt:lpstr>
      <vt:lpstr>Участники государственной итоговой аттестации</vt:lpstr>
      <vt:lpstr>Участники государственной итоговой аттестации</vt:lpstr>
      <vt:lpstr>Регистрация на участие</vt:lpstr>
      <vt:lpstr>Регистрация на участие</vt:lpstr>
      <vt:lpstr>Презентация PowerPoint</vt:lpstr>
      <vt:lpstr>Расписание ОГЭ (проект)</vt:lpstr>
      <vt:lpstr>Презентация PowerPoint</vt:lpstr>
      <vt:lpstr>Проведение ГИА-9</vt:lpstr>
      <vt:lpstr>Проведение ГИА-9</vt:lpstr>
      <vt:lpstr>Презентация PowerPoint</vt:lpstr>
      <vt:lpstr>Презентация PowerPoint</vt:lpstr>
      <vt:lpstr>Презентация PowerPoint</vt:lpstr>
      <vt:lpstr>Проведение ГИА-9</vt:lpstr>
      <vt:lpstr>Проведение ГИА-9</vt:lpstr>
      <vt:lpstr>Ознакомление участников ГИА-9 с результатами экзаменов и условия повторного допуска к сдаче экзаменов в текущем году</vt:lpstr>
      <vt:lpstr>Презентация PowerPoint</vt:lpstr>
      <vt:lpstr>Прием и рассмотрение апелляций</vt:lpstr>
      <vt:lpstr>Прием и рассмотрение апелляций</vt:lpstr>
      <vt:lpstr>Адреса сайтов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Инструкция для участников (законных представителей участников) государственной итоговой аттестации обучающихся, освоивших образовательные программы основного общего образования в 2016 году</dc:title>
  <dc:creator>школа</dc:creator>
  <cp:lastModifiedBy>школа</cp:lastModifiedBy>
  <cp:revision>2</cp:revision>
  <dcterms:created xsi:type="dcterms:W3CDTF">2017-03-03T17:39:36Z</dcterms:created>
  <dcterms:modified xsi:type="dcterms:W3CDTF">2017-03-03T17:45:28Z</dcterms:modified>
</cp:coreProperties>
</file>